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5" r:id="rId4"/>
  </p:sldMasterIdLst>
  <p:notesMasterIdLst>
    <p:notesMasterId r:id="rId6"/>
  </p:notesMasterIdLst>
  <p:handoutMasterIdLst>
    <p:handoutMasterId r:id="rId7"/>
  </p:handoutMasterIdLst>
  <p:sldIdLst>
    <p:sldId id="274" r:id="rId5"/>
  </p:sldIdLst>
  <p:sldSz cx="9906000" cy="6858000" type="A4"/>
  <p:notesSz cx="7104063" cy="10234613"/>
  <p:embeddedFontLst>
    <p:embeddedFont>
      <p:font typeface="ABeeZee" panose="020B0604020202020204" charset="0"/>
      <p:regular r:id="rId8"/>
      <p: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mbria Math" panose="02040503050406030204" pitchFamily="18" charset="0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nowledge Organiser" id="{05F5C21C-80EB-485D-8A48-B7372057F073}">
          <p14:sldIdLst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4B6F"/>
    <a:srgbClr val="777777"/>
    <a:srgbClr val="DCE6F2"/>
    <a:srgbClr val="292929"/>
    <a:srgbClr val="E6E6E6"/>
    <a:srgbClr val="CDCDCD"/>
    <a:srgbClr val="FDFEFF"/>
    <a:srgbClr val="F4F5FA"/>
    <a:srgbClr val="969696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088558-69CF-4C48-A1D4-55B28144594D}" v="294" dt="2021-12-08T12:27:22.7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2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3235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E5057F-51DC-4CB1-913C-B2B6E53A67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807425-02C0-4855-8765-56E01C0D88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EB271-6D2E-4932-B332-3CCBD2D9B8F3}" type="datetimeFigureOut">
              <a:rPr lang="en-GB" smtClean="0"/>
              <a:t>09/12/2021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A0F29-3762-45EE-B27A-9886751D41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385456-8668-428D-8882-0FB554D306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199A0-6006-459C-9E64-1915525830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541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CE204B5A-DF1A-422B-8E34-C818CF8FD4D7}" type="datetimeFigureOut">
              <a:rPr lang="en-GB" smtClean="0"/>
              <a:t>09/12/2021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7275" y="1279525"/>
            <a:ext cx="498951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D2A9E722-A5C7-4E09-A010-6385BADD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478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1C41F658-AB78-454E-B3EC-13F82DAF20DC}"/>
              </a:ext>
            </a:extLst>
          </p:cNvPr>
          <p:cNvSpPr/>
          <p:nvPr userDrawn="1"/>
        </p:nvSpPr>
        <p:spPr>
          <a:xfrm>
            <a:off x="15241" y="236576"/>
            <a:ext cx="4937759" cy="579665"/>
          </a:xfrm>
          <a:custGeom>
            <a:avLst/>
            <a:gdLst>
              <a:gd name="connsiteX0" fmla="*/ 0 w 6901416"/>
              <a:gd name="connsiteY0" fmla="*/ 0 h 866547"/>
              <a:gd name="connsiteX1" fmla="*/ 690141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5569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3664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754730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1416" h="866547">
                <a:moveTo>
                  <a:pt x="0" y="0"/>
                </a:moveTo>
                <a:lnTo>
                  <a:pt x="6754730" y="0"/>
                </a:lnTo>
                <a:lnTo>
                  <a:pt x="6901416" y="866547"/>
                </a:lnTo>
                <a:lnTo>
                  <a:pt x="0" y="8665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80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A7F807-AF4F-49BE-AE61-1B65E2F7B4C2}"/>
              </a:ext>
            </a:extLst>
          </p:cNvPr>
          <p:cNvSpPr txBox="1">
            <a:spLocks/>
          </p:cNvSpPr>
          <p:nvPr userDrawn="1"/>
        </p:nvSpPr>
        <p:spPr>
          <a:xfrm>
            <a:off x="201347" y="245346"/>
            <a:ext cx="4869418" cy="56191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1" kern="1200" spc="100" baseline="0">
                <a:solidFill>
                  <a:schemeClr val="tx1"/>
                </a:solidFill>
                <a:latin typeface="ABeeZe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FFFFFF"/>
                </a:solidFill>
              </a:rPr>
              <a:t>Year 5 Knowledge Organiser</a:t>
            </a:r>
            <a:endParaRPr lang="en-GB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70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59C1E55-1BE4-454B-9415-5D61A5F02BB4}"/>
              </a:ext>
            </a:extLst>
          </p:cNvPr>
          <p:cNvSpPr/>
          <p:nvPr userDrawn="1"/>
        </p:nvSpPr>
        <p:spPr>
          <a:xfrm>
            <a:off x="0" y="-1"/>
            <a:ext cx="9906000" cy="6858000"/>
          </a:xfrm>
          <a:custGeom>
            <a:avLst/>
            <a:gdLst>
              <a:gd name="connsiteX0" fmla="*/ 152400 w 9906000"/>
              <a:gd name="connsiteY0" fmla="*/ 152400 h 6858000"/>
              <a:gd name="connsiteX1" fmla="*/ 152400 w 9906000"/>
              <a:gd name="connsiteY1" fmla="*/ 6703469 h 6858000"/>
              <a:gd name="connsiteX2" fmla="*/ 9744364 w 9906000"/>
              <a:gd name="connsiteY2" fmla="*/ 6703469 h 6858000"/>
              <a:gd name="connsiteX3" fmla="*/ 9744364 w 9906000"/>
              <a:gd name="connsiteY3" fmla="*/ 152400 h 6858000"/>
              <a:gd name="connsiteX4" fmla="*/ 0 w 9906000"/>
              <a:gd name="connsiteY4" fmla="*/ 0 h 6858000"/>
              <a:gd name="connsiteX5" fmla="*/ 9906000 w 9906000"/>
              <a:gd name="connsiteY5" fmla="*/ 0 h 6858000"/>
              <a:gd name="connsiteX6" fmla="*/ 9906000 w 9906000"/>
              <a:gd name="connsiteY6" fmla="*/ 6858000 h 6858000"/>
              <a:gd name="connsiteX7" fmla="*/ 0 w 9906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06000" h="6858000">
                <a:moveTo>
                  <a:pt x="152400" y="152400"/>
                </a:moveTo>
                <a:lnTo>
                  <a:pt x="152400" y="6703469"/>
                </a:lnTo>
                <a:lnTo>
                  <a:pt x="9744364" y="6703469"/>
                </a:lnTo>
                <a:lnTo>
                  <a:pt x="9744364" y="152400"/>
                </a:lnTo>
                <a:close/>
                <a:moveTo>
                  <a:pt x="0" y="0"/>
                </a:moveTo>
                <a:lnTo>
                  <a:pt x="9906000" y="0"/>
                </a:lnTo>
                <a:lnTo>
                  <a:pt x="990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E9F49053-895A-469C-83C4-4142EFBB233B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9" y="6388663"/>
            <a:ext cx="560705" cy="37973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2A00A32-0371-450E-B5DE-98D96C61E986}"/>
              </a:ext>
            </a:extLst>
          </p:cNvPr>
          <p:cNvGrpSpPr/>
          <p:nvPr userDrawn="1"/>
        </p:nvGrpSpPr>
        <p:grpSpPr>
          <a:xfrm>
            <a:off x="-659624" y="6168007"/>
            <a:ext cx="1419000" cy="1343042"/>
            <a:chOff x="-2681662" y="4062078"/>
            <a:chExt cx="2019221" cy="1911133"/>
          </a:xfrm>
        </p:grpSpPr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5F4AFCCD-6909-4A9E-BC22-5C085EA36C76}"/>
                </a:ext>
              </a:extLst>
            </p:cNvPr>
            <p:cNvSpPr/>
            <p:nvPr userDrawn="1"/>
          </p:nvSpPr>
          <p:spPr>
            <a:xfrm>
              <a:off x="-2681662" y="4062078"/>
              <a:ext cx="2019221" cy="1911133"/>
            </a:xfrm>
            <a:prstGeom prst="arc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346D18A-A33A-4F70-A6C0-805025725B5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708"/>
            <a:stretch/>
          </p:blipFill>
          <p:spPr>
            <a:xfrm>
              <a:off x="-1626260" y="4352551"/>
              <a:ext cx="731915" cy="5886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405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2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" name="Table 5">
            <a:extLst>
              <a:ext uri="{FF2B5EF4-FFF2-40B4-BE49-F238E27FC236}">
                <a16:creationId xmlns:a16="http://schemas.microsoft.com/office/drawing/2014/main" id="{04F7D3C7-BC97-4A65-B81A-D5C64A0BD9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504807"/>
              </p:ext>
            </p:extLst>
          </p:nvPr>
        </p:nvGraphicFramePr>
        <p:xfrm>
          <a:off x="3904428" y="4258795"/>
          <a:ext cx="3105973" cy="1621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4276">
                  <a:extLst>
                    <a:ext uri="{9D8B030D-6E8A-4147-A177-3AD203B41FA5}">
                      <a16:colId xmlns:a16="http://schemas.microsoft.com/office/drawing/2014/main" val="2688896529"/>
                    </a:ext>
                  </a:extLst>
                </a:gridCol>
                <a:gridCol w="841043">
                  <a:extLst>
                    <a:ext uri="{9D8B030D-6E8A-4147-A177-3AD203B41FA5}">
                      <a16:colId xmlns:a16="http://schemas.microsoft.com/office/drawing/2014/main" val="182035212"/>
                    </a:ext>
                  </a:extLst>
                </a:gridCol>
                <a:gridCol w="610654">
                  <a:extLst>
                    <a:ext uri="{9D8B030D-6E8A-4147-A177-3AD203B41FA5}">
                      <a16:colId xmlns:a16="http://schemas.microsoft.com/office/drawing/2014/main" val="3566986147"/>
                    </a:ext>
                  </a:extLst>
                </a:gridCol>
              </a:tblGrid>
              <a:tr h="197755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Key Roman Numerals 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477554"/>
                  </a:ext>
                </a:extLst>
              </a:tr>
              <a:tr h="193117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One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I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94964"/>
                  </a:ext>
                </a:extLst>
              </a:tr>
              <a:tr h="193117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Five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5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V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55677"/>
                  </a:ext>
                </a:extLst>
              </a:tr>
              <a:tr h="193117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Ten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10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X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666327"/>
                  </a:ext>
                </a:extLst>
              </a:tr>
              <a:tr h="193117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Fifty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50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L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073489"/>
                  </a:ext>
                </a:extLst>
              </a:tr>
              <a:tr h="216997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One hundred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100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C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9991056"/>
                  </a:ext>
                </a:extLst>
              </a:tr>
              <a:tr h="216997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Five hundred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500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D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622150"/>
                  </a:ext>
                </a:extLst>
              </a:tr>
              <a:tr h="216997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One thousand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1,000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M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889595"/>
                  </a:ext>
                </a:extLst>
              </a:tr>
            </a:tbl>
          </a:graphicData>
        </a:graphic>
      </p:graphicFrame>
      <p:graphicFrame>
        <p:nvGraphicFramePr>
          <p:cNvPr id="54" name="Table 66">
            <a:extLst>
              <a:ext uri="{FF2B5EF4-FFF2-40B4-BE49-F238E27FC236}">
                <a16:creationId xmlns:a16="http://schemas.microsoft.com/office/drawing/2014/main" id="{11941B23-A044-437C-B5DD-14BBBE629F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531471"/>
              </p:ext>
            </p:extLst>
          </p:nvPr>
        </p:nvGraphicFramePr>
        <p:xfrm>
          <a:off x="3076974" y="946695"/>
          <a:ext cx="6546878" cy="1541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8765">
                  <a:extLst>
                    <a:ext uri="{9D8B030D-6E8A-4147-A177-3AD203B41FA5}">
                      <a16:colId xmlns:a16="http://schemas.microsoft.com/office/drawing/2014/main" val="519676937"/>
                    </a:ext>
                  </a:extLst>
                </a:gridCol>
                <a:gridCol w="1017553">
                  <a:extLst>
                    <a:ext uri="{9D8B030D-6E8A-4147-A177-3AD203B41FA5}">
                      <a16:colId xmlns:a16="http://schemas.microsoft.com/office/drawing/2014/main" val="1345927270"/>
                    </a:ext>
                  </a:extLst>
                </a:gridCol>
                <a:gridCol w="1484626">
                  <a:extLst>
                    <a:ext uri="{9D8B030D-6E8A-4147-A177-3AD203B41FA5}">
                      <a16:colId xmlns:a16="http://schemas.microsoft.com/office/drawing/2014/main" val="2450429547"/>
                    </a:ext>
                  </a:extLst>
                </a:gridCol>
                <a:gridCol w="2985934">
                  <a:extLst>
                    <a:ext uri="{9D8B030D-6E8A-4147-A177-3AD203B41FA5}">
                      <a16:colId xmlns:a16="http://schemas.microsoft.com/office/drawing/2014/main" val="3540335223"/>
                    </a:ext>
                  </a:extLst>
                </a:gridCol>
              </a:tblGrid>
              <a:tr h="263371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Acute angle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Right angle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Obtuse angle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l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0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Full turn = </a:t>
                      </a:r>
                      <a:r>
                        <a:rPr lang="en-US" sz="1200" b="1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360º</a:t>
                      </a:r>
                    </a:p>
                    <a:p>
                      <a:pPr marL="0" marR="0" indent="0" algn="l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0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Half turn = </a:t>
                      </a:r>
                      <a:r>
                        <a:rPr lang="en-US" sz="1200" b="1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180º</a:t>
                      </a:r>
                    </a:p>
                    <a:p>
                      <a:pPr marL="0" marR="0" indent="0" algn="l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0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Angles inside of a triangle = </a:t>
                      </a:r>
                      <a:r>
                        <a:rPr lang="en-US" sz="1200" b="1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180º</a:t>
                      </a:r>
                    </a:p>
                    <a:p>
                      <a:pPr marL="0" marR="0" indent="0" algn="l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0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Angles inside of a quadrilateral </a:t>
                      </a: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= </a:t>
                      </a:r>
                      <a:r>
                        <a:rPr lang="en-US" sz="1200" b="1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360º</a:t>
                      </a:r>
                    </a:p>
                    <a:p>
                      <a:pPr marL="0" marR="0" indent="0" algn="l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0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Straight line angle = </a:t>
                      </a:r>
                      <a:r>
                        <a:rPr lang="en-US" sz="1200" b="1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180º</a:t>
                      </a: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 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833570"/>
                  </a:ext>
                </a:extLst>
              </a:tr>
              <a:tr h="83037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036785"/>
                  </a:ext>
                </a:extLst>
              </a:tr>
              <a:tr h="4479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Less than 90˚</a:t>
                      </a: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BeeZee" panose="02000000000000000000" pitchFamily="2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Exactly 90˚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More than 90˚ but less than 180˚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20358"/>
                  </a:ext>
                </a:extLst>
              </a:tr>
            </a:tbl>
          </a:graphicData>
        </a:graphic>
      </p:graphicFrame>
      <p:pic>
        <p:nvPicPr>
          <p:cNvPr id="55" name="Picture 32">
            <a:extLst>
              <a:ext uri="{FF2B5EF4-FFF2-40B4-BE49-F238E27FC236}">
                <a16:creationId xmlns:a16="http://schemas.microsoft.com/office/drawing/2014/main" id="{61819716-9AB1-42FC-BE00-EFF92F86A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50" y="1253945"/>
            <a:ext cx="713681" cy="597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56" name="Picture 33">
            <a:extLst>
              <a:ext uri="{FF2B5EF4-FFF2-40B4-BE49-F238E27FC236}">
                <a16:creationId xmlns:a16="http://schemas.microsoft.com/office/drawing/2014/main" id="{4B4A9EDD-274B-4E82-BCA9-01BDD25A8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946" y="1281708"/>
            <a:ext cx="741195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aphicFrame>
        <p:nvGraphicFramePr>
          <p:cNvPr id="84" name="Table 66">
            <a:extLst>
              <a:ext uri="{FF2B5EF4-FFF2-40B4-BE49-F238E27FC236}">
                <a16:creationId xmlns:a16="http://schemas.microsoft.com/office/drawing/2014/main" id="{C615A60F-D3BA-49C3-A6A2-7035B422CF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264349"/>
              </p:ext>
            </p:extLst>
          </p:nvPr>
        </p:nvGraphicFramePr>
        <p:xfrm>
          <a:off x="274768" y="4255740"/>
          <a:ext cx="3535232" cy="16242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931">
                  <a:extLst>
                    <a:ext uri="{9D8B030D-6E8A-4147-A177-3AD203B41FA5}">
                      <a16:colId xmlns:a16="http://schemas.microsoft.com/office/drawing/2014/main" val="519676937"/>
                    </a:ext>
                  </a:extLst>
                </a:gridCol>
                <a:gridCol w="1233501">
                  <a:extLst>
                    <a:ext uri="{9D8B030D-6E8A-4147-A177-3AD203B41FA5}">
                      <a16:colId xmlns:a16="http://schemas.microsoft.com/office/drawing/2014/main" val="134592727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450429547"/>
                    </a:ext>
                  </a:extLst>
                </a:gridCol>
              </a:tblGrid>
              <a:tr h="21176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Parallelogram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Rhombus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Trapezium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833570"/>
                  </a:ext>
                </a:extLst>
              </a:tr>
              <a:tr h="58953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036785"/>
                  </a:ext>
                </a:extLst>
              </a:tr>
              <a:tr h="8118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Two pairs of parallel sides 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All sides have the same length and are parallel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One pair of  parallel sides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20358"/>
                  </a:ext>
                </a:extLst>
              </a:tr>
            </a:tbl>
          </a:graphicData>
        </a:graphic>
      </p:graphicFrame>
      <p:pic>
        <p:nvPicPr>
          <p:cNvPr id="94" name="Picture 35">
            <a:extLst>
              <a:ext uri="{FF2B5EF4-FFF2-40B4-BE49-F238E27FC236}">
                <a16:creationId xmlns:a16="http://schemas.microsoft.com/office/drawing/2014/main" id="{F65D2151-B2CF-4749-A669-9B1CF0F69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626" y="4507106"/>
            <a:ext cx="790553" cy="54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95" name="Picture 36">
            <a:extLst>
              <a:ext uri="{FF2B5EF4-FFF2-40B4-BE49-F238E27FC236}">
                <a16:creationId xmlns:a16="http://schemas.microsoft.com/office/drawing/2014/main" id="{02EF6ACC-15FE-4F04-9686-7DB7FB048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38" y="4521076"/>
            <a:ext cx="680994" cy="537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97" name="Picture 37">
            <a:extLst>
              <a:ext uri="{FF2B5EF4-FFF2-40B4-BE49-F238E27FC236}">
                <a16:creationId xmlns:a16="http://schemas.microsoft.com/office/drawing/2014/main" id="{DF121D42-C9C7-4FC5-8ED9-C900F495D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992" y="4558457"/>
            <a:ext cx="638257" cy="43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E72C0C0-5012-4C93-875C-FE2E988BC340}"/>
              </a:ext>
            </a:extLst>
          </p:cNvPr>
          <p:cNvGraphicFramePr>
            <a:graphicFrameLocks noGrp="1"/>
          </p:cNvGraphicFramePr>
          <p:nvPr/>
        </p:nvGraphicFramePr>
        <p:xfrm>
          <a:off x="2438400" y="3741151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5145384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342556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BA65472-B37F-43EA-AAEB-F7563E033E86}"/>
              </a:ext>
            </a:extLst>
          </p:cNvPr>
          <p:cNvSpPr/>
          <p:nvPr/>
        </p:nvSpPr>
        <p:spPr>
          <a:xfrm>
            <a:off x="266013" y="5968287"/>
            <a:ext cx="6744387" cy="640080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8" name="Table 132">
            <a:extLst>
              <a:ext uri="{FF2B5EF4-FFF2-40B4-BE49-F238E27FC236}">
                <a16:creationId xmlns:a16="http://schemas.microsoft.com/office/drawing/2014/main" id="{6C55B381-E1F9-42E8-9385-D72F35B881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91283"/>
              </p:ext>
            </p:extLst>
          </p:nvPr>
        </p:nvGraphicFramePr>
        <p:xfrm>
          <a:off x="5150550" y="249633"/>
          <a:ext cx="4473300" cy="555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5550">
                  <a:extLst>
                    <a:ext uri="{9D8B030D-6E8A-4147-A177-3AD203B41FA5}">
                      <a16:colId xmlns:a16="http://schemas.microsoft.com/office/drawing/2014/main" val="3544507389"/>
                    </a:ext>
                  </a:extLst>
                </a:gridCol>
                <a:gridCol w="745550">
                  <a:extLst>
                    <a:ext uri="{9D8B030D-6E8A-4147-A177-3AD203B41FA5}">
                      <a16:colId xmlns:a16="http://schemas.microsoft.com/office/drawing/2014/main" val="3554003035"/>
                    </a:ext>
                  </a:extLst>
                </a:gridCol>
                <a:gridCol w="745550">
                  <a:extLst>
                    <a:ext uri="{9D8B030D-6E8A-4147-A177-3AD203B41FA5}">
                      <a16:colId xmlns:a16="http://schemas.microsoft.com/office/drawing/2014/main" val="3736433458"/>
                    </a:ext>
                  </a:extLst>
                </a:gridCol>
                <a:gridCol w="745550">
                  <a:extLst>
                    <a:ext uri="{9D8B030D-6E8A-4147-A177-3AD203B41FA5}">
                      <a16:colId xmlns:a16="http://schemas.microsoft.com/office/drawing/2014/main" val="2370634644"/>
                    </a:ext>
                  </a:extLst>
                </a:gridCol>
                <a:gridCol w="745550">
                  <a:extLst>
                    <a:ext uri="{9D8B030D-6E8A-4147-A177-3AD203B41FA5}">
                      <a16:colId xmlns:a16="http://schemas.microsoft.com/office/drawing/2014/main" val="2858321569"/>
                    </a:ext>
                  </a:extLst>
                </a:gridCol>
                <a:gridCol w="745550">
                  <a:extLst>
                    <a:ext uri="{9D8B030D-6E8A-4147-A177-3AD203B41FA5}">
                      <a16:colId xmlns:a16="http://schemas.microsoft.com/office/drawing/2014/main" val="3221785966"/>
                    </a:ext>
                  </a:extLst>
                </a:gridCol>
              </a:tblGrid>
              <a:tr h="185044"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Approximate conversion between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imperial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 and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metric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 units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099865"/>
                  </a:ext>
                </a:extLst>
              </a:tr>
              <a:tr h="18504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inch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cm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pound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kg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pint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ml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312679"/>
                  </a:ext>
                </a:extLst>
              </a:tr>
              <a:tr h="18504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2.5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0.5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0.6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157965"/>
                  </a:ext>
                </a:extLst>
              </a:tr>
            </a:tbl>
          </a:graphicData>
        </a:graphic>
      </p:graphicFrame>
      <p:sp>
        <p:nvSpPr>
          <p:cNvPr id="61" name="Rectangle 60">
            <a:extLst>
              <a:ext uri="{FF2B5EF4-FFF2-40B4-BE49-F238E27FC236}">
                <a16:creationId xmlns:a16="http://schemas.microsoft.com/office/drawing/2014/main" id="{DD0BEAC6-8449-40BF-80EA-19CF8B9F7267}"/>
              </a:ext>
            </a:extLst>
          </p:cNvPr>
          <p:cNvSpPr/>
          <p:nvPr/>
        </p:nvSpPr>
        <p:spPr>
          <a:xfrm>
            <a:off x="266013" y="5968287"/>
            <a:ext cx="1485213" cy="6400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6000" lvl="1" algn="r"/>
            <a:r>
              <a:rPr lang="en-US" sz="1200" b="1" dirty="0">
                <a:solidFill>
                  <a:schemeClr val="tx1"/>
                </a:solidFill>
                <a:latin typeface="ABeeZee" panose="02000000000000000000" pitchFamily="2" charset="0"/>
              </a:rPr>
              <a:t>Prime Numbers up to 20</a:t>
            </a:r>
            <a:endParaRPr lang="en-GB" sz="1200" b="1" dirty="0">
              <a:solidFill>
                <a:schemeClr val="tx1"/>
              </a:solidFill>
              <a:latin typeface="ABeeZee" panose="02000000000000000000" pitchFamily="2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59D8E92-5282-4161-AB2B-C155862F210C}"/>
              </a:ext>
            </a:extLst>
          </p:cNvPr>
          <p:cNvSpPr txBox="1"/>
          <p:nvPr/>
        </p:nvSpPr>
        <p:spPr>
          <a:xfrm>
            <a:off x="2019642" y="5982611"/>
            <a:ext cx="49907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BeeZee" panose="02000000000000000000" pitchFamily="2" charset="0"/>
              </a:rPr>
              <a:t>2      3      5      7      11      13      17      19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71852A3-0E2B-4370-9D9B-5F6C95EBA953}"/>
              </a:ext>
            </a:extLst>
          </p:cNvPr>
          <p:cNvSpPr txBox="1"/>
          <p:nvPr/>
        </p:nvSpPr>
        <p:spPr>
          <a:xfrm>
            <a:off x="2790753" y="6339740"/>
            <a:ext cx="42196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BeeZee" panose="02000000000000000000" pitchFamily="2" charset="0"/>
              </a:rPr>
              <a:t>A prime number has exactly two factors</a:t>
            </a:r>
            <a:endParaRPr lang="en-GB" sz="1200" dirty="0">
              <a:solidFill>
                <a:schemeClr val="bg1"/>
              </a:solidFill>
            </a:endParaRPr>
          </a:p>
        </p:txBody>
      </p:sp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EB516240-6635-43D4-A56E-0B467A629E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29221"/>
              </p:ext>
            </p:extLst>
          </p:nvPr>
        </p:nvGraphicFramePr>
        <p:xfrm>
          <a:off x="266013" y="946695"/>
          <a:ext cx="2709224" cy="1591389"/>
        </p:xfrm>
        <a:graphic>
          <a:graphicData uri="http://schemas.openxmlformats.org/drawingml/2006/table">
            <a:tbl>
              <a:tblPr firstRow="1" firstCol="1" bandRow="1"/>
              <a:tblGrid>
                <a:gridCol w="306129">
                  <a:extLst>
                    <a:ext uri="{9D8B030D-6E8A-4147-A177-3AD203B41FA5}">
                      <a16:colId xmlns:a16="http://schemas.microsoft.com/office/drawing/2014/main" val="2789031758"/>
                    </a:ext>
                  </a:extLst>
                </a:gridCol>
                <a:gridCol w="632357">
                  <a:extLst>
                    <a:ext uri="{9D8B030D-6E8A-4147-A177-3AD203B41FA5}">
                      <a16:colId xmlns:a16="http://schemas.microsoft.com/office/drawing/2014/main" val="2656707187"/>
                    </a:ext>
                  </a:extLst>
                </a:gridCol>
                <a:gridCol w="355110">
                  <a:extLst>
                    <a:ext uri="{9D8B030D-6E8A-4147-A177-3AD203B41FA5}">
                      <a16:colId xmlns:a16="http://schemas.microsoft.com/office/drawing/2014/main" val="628310115"/>
                    </a:ext>
                  </a:extLst>
                </a:gridCol>
                <a:gridCol w="55338">
                  <a:extLst>
                    <a:ext uri="{9D8B030D-6E8A-4147-A177-3AD203B41FA5}">
                      <a16:colId xmlns:a16="http://schemas.microsoft.com/office/drawing/2014/main" val="687920724"/>
                    </a:ext>
                  </a:extLst>
                </a:gridCol>
                <a:gridCol w="306129">
                  <a:extLst>
                    <a:ext uri="{9D8B030D-6E8A-4147-A177-3AD203B41FA5}">
                      <a16:colId xmlns:a16="http://schemas.microsoft.com/office/drawing/2014/main" val="3314809856"/>
                    </a:ext>
                  </a:extLst>
                </a:gridCol>
                <a:gridCol w="632357">
                  <a:extLst>
                    <a:ext uri="{9D8B030D-6E8A-4147-A177-3AD203B41FA5}">
                      <a16:colId xmlns:a16="http://schemas.microsoft.com/office/drawing/2014/main" val="101144579"/>
                    </a:ext>
                  </a:extLst>
                </a:gridCol>
                <a:gridCol w="421804">
                  <a:extLst>
                    <a:ext uri="{9D8B030D-6E8A-4147-A177-3AD203B41FA5}">
                      <a16:colId xmlns:a16="http://schemas.microsoft.com/office/drawing/2014/main" val="2053386674"/>
                    </a:ext>
                  </a:extLst>
                </a:gridCol>
              </a:tblGrid>
              <a:tr h="95509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BeeZee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Square Numbers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100" b="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1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1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1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100" b="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1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599479"/>
                  </a:ext>
                </a:extLst>
              </a:tr>
              <a:tr h="234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1²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 x 1</a:t>
                      </a:r>
                      <a:endParaRPr lang="en-GB" sz="1200" b="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7²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7 x 7</a:t>
                      </a:r>
                      <a:endParaRPr lang="en-GB" sz="1200" b="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49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090194"/>
                  </a:ext>
                </a:extLst>
              </a:tr>
              <a:tr h="234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2²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2 x 2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4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8²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8 x 8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64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348311"/>
                  </a:ext>
                </a:extLst>
              </a:tr>
              <a:tr h="234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3²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3 x 3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9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9²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9 x 9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81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464050"/>
                  </a:ext>
                </a:extLst>
              </a:tr>
              <a:tr h="234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4²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4 x 4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16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10²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10 x 10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100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156635"/>
                  </a:ext>
                </a:extLst>
              </a:tr>
              <a:tr h="234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5²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5 x 5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25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11²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11 x 11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121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479906"/>
                  </a:ext>
                </a:extLst>
              </a:tr>
              <a:tr h="234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6²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6 x 6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36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12²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12 x 12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144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9197704"/>
                  </a:ext>
                </a:extLst>
              </a:tr>
            </a:tbl>
          </a:graphicData>
        </a:graphic>
      </p:graphicFrame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66C54ACA-030E-4CCE-971A-CC62B4B1F6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058689"/>
              </p:ext>
            </p:extLst>
          </p:nvPr>
        </p:nvGraphicFramePr>
        <p:xfrm>
          <a:off x="274768" y="2629312"/>
          <a:ext cx="2709224" cy="1544400"/>
        </p:xfrm>
        <a:graphic>
          <a:graphicData uri="http://schemas.openxmlformats.org/drawingml/2006/table">
            <a:tbl>
              <a:tblPr firstRow="1" firstCol="1" bandRow="1"/>
              <a:tblGrid>
                <a:gridCol w="495959">
                  <a:extLst>
                    <a:ext uri="{9D8B030D-6E8A-4147-A177-3AD203B41FA5}">
                      <a16:colId xmlns:a16="http://schemas.microsoft.com/office/drawing/2014/main" val="2789031758"/>
                    </a:ext>
                  </a:extLst>
                </a:gridCol>
                <a:gridCol w="1149140">
                  <a:extLst>
                    <a:ext uri="{9D8B030D-6E8A-4147-A177-3AD203B41FA5}">
                      <a16:colId xmlns:a16="http://schemas.microsoft.com/office/drawing/2014/main" val="2656707187"/>
                    </a:ext>
                  </a:extLst>
                </a:gridCol>
                <a:gridCol w="1064125">
                  <a:extLst>
                    <a:ext uri="{9D8B030D-6E8A-4147-A177-3AD203B41FA5}">
                      <a16:colId xmlns:a16="http://schemas.microsoft.com/office/drawing/2014/main" val="628310115"/>
                    </a:ext>
                  </a:extLst>
                </a:gridCol>
              </a:tblGrid>
              <a:tr h="1944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BeeZee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Cube Numbers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100" b="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1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599479"/>
                  </a:ext>
                </a:extLst>
              </a:tr>
              <a:tr h="27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1³</a:t>
                      </a:r>
                      <a:endParaRPr lang="en-GB" sz="1200" b="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 x 1 x 1</a:t>
                      </a:r>
                      <a:endParaRPr lang="en-GB" sz="1200" b="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090194"/>
                  </a:ext>
                </a:extLst>
              </a:tr>
              <a:tr h="27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2³</a:t>
                      </a:r>
                      <a:endParaRPr lang="en-GB" sz="1200" b="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2 x 2 x 2</a:t>
                      </a:r>
                      <a:endParaRPr lang="en-GB" sz="1200" b="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8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348311"/>
                  </a:ext>
                </a:extLst>
              </a:tr>
              <a:tr h="27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3³</a:t>
                      </a:r>
                      <a:endParaRPr lang="en-GB" sz="1200" b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3 x 3 x 3</a:t>
                      </a:r>
                      <a:endParaRPr lang="en-GB" sz="1200" b="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27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464050"/>
                  </a:ext>
                </a:extLst>
              </a:tr>
              <a:tr h="27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4³</a:t>
                      </a:r>
                      <a:endParaRPr lang="en-GB" sz="1200" b="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4 x 4 x 4</a:t>
                      </a:r>
                      <a:endParaRPr lang="en-GB" sz="1200" b="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64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156635"/>
                  </a:ext>
                </a:extLst>
              </a:tr>
              <a:tr h="27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5³</a:t>
                      </a:r>
                      <a:endParaRPr lang="en-GB" sz="1200" b="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5 x 5 x 5</a:t>
                      </a:r>
                      <a:endParaRPr lang="en-GB" sz="1200" b="0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125</a:t>
                      </a:r>
                      <a:endParaRPr lang="en-GB" sz="1200" b="1" dirty="0">
                        <a:solidFill>
                          <a:schemeClr val="bg1"/>
                        </a:solidFill>
                        <a:effectLst/>
                        <a:latin typeface="ABeeZee" panose="020000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47990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9" name="Table 5">
                <a:extLst>
                  <a:ext uri="{FF2B5EF4-FFF2-40B4-BE49-F238E27FC236}">
                    <a16:creationId xmlns:a16="http://schemas.microsoft.com/office/drawing/2014/main" id="{1BB418C5-D401-41F4-955B-DD83592FF2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6167144"/>
                  </p:ext>
                </p:extLst>
              </p:nvPr>
            </p:nvGraphicFramePr>
            <p:xfrm>
              <a:off x="7138219" y="2576697"/>
              <a:ext cx="2485633" cy="403167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825910">
                      <a:extLst>
                        <a:ext uri="{9D8B030D-6E8A-4147-A177-3AD203B41FA5}">
                          <a16:colId xmlns:a16="http://schemas.microsoft.com/office/drawing/2014/main" val="573332902"/>
                        </a:ext>
                      </a:extLst>
                    </a:gridCol>
                    <a:gridCol w="688181">
                      <a:extLst>
                        <a:ext uri="{9D8B030D-6E8A-4147-A177-3AD203B41FA5}">
                          <a16:colId xmlns:a16="http://schemas.microsoft.com/office/drawing/2014/main" val="1875506774"/>
                        </a:ext>
                      </a:extLst>
                    </a:gridCol>
                    <a:gridCol w="971542">
                      <a:extLst>
                        <a:ext uri="{9D8B030D-6E8A-4147-A177-3AD203B41FA5}">
                          <a16:colId xmlns:a16="http://schemas.microsoft.com/office/drawing/2014/main" val="4099697696"/>
                        </a:ext>
                      </a:extLst>
                    </a:gridCol>
                  </a:tblGrid>
                  <a:tr h="23318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ABeeZee" panose="02000000000000000000" pitchFamily="2" charset="0"/>
                            </a:rPr>
                            <a:t>Fraction</a:t>
                          </a:r>
                          <a:endParaRPr lang="en-GB" sz="1200" dirty="0">
                            <a:solidFill>
                              <a:schemeClr val="tx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ABeeZee" panose="02000000000000000000" pitchFamily="2" charset="0"/>
                            </a:rPr>
                            <a:t>Decimal</a:t>
                          </a:r>
                          <a:endParaRPr lang="en-GB" sz="1200" dirty="0">
                            <a:solidFill>
                              <a:schemeClr val="tx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ABeeZee" panose="02000000000000000000" pitchFamily="2" charset="0"/>
                            </a:rPr>
                            <a:t>Percentage</a:t>
                          </a:r>
                          <a:endParaRPr lang="en-GB" sz="1200" dirty="0">
                            <a:solidFill>
                              <a:schemeClr val="tx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4061118"/>
                      </a:ext>
                    </a:extLst>
                  </a:tr>
                  <a:tr h="396137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2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0.01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1%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5859205"/>
                      </a:ext>
                    </a:extLst>
                  </a:tr>
                  <a:tr h="396137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2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0.05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5%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214665"/>
                      </a:ext>
                    </a:extLst>
                  </a:tr>
                  <a:tr h="396137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2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0.1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10%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5450185"/>
                      </a:ext>
                    </a:extLst>
                  </a:tr>
                  <a:tr h="396137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2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0.2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20%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4612541"/>
                      </a:ext>
                    </a:extLst>
                  </a:tr>
                  <a:tr h="394746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2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0.25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25%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07407837"/>
                      </a:ext>
                    </a:extLst>
                  </a:tr>
                  <a:tr h="394746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2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0.5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50%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070734"/>
                      </a:ext>
                    </a:extLst>
                  </a:tr>
                  <a:tr h="394746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2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0.75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75%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0693486"/>
                      </a:ext>
                    </a:extLst>
                  </a:tr>
                  <a:tr h="238159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1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100%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73049277"/>
                      </a:ext>
                    </a:extLst>
                  </a:tr>
                  <a:tr h="396137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2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0.4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40%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1688224"/>
                      </a:ext>
                    </a:extLst>
                  </a:tr>
                  <a:tr h="39540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2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0.8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80%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3246955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9" name="Table 5">
                <a:extLst>
                  <a:ext uri="{FF2B5EF4-FFF2-40B4-BE49-F238E27FC236}">
                    <a16:creationId xmlns:a16="http://schemas.microsoft.com/office/drawing/2014/main" id="{1BB418C5-D401-41F4-955B-DD83592FF2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6167144"/>
                  </p:ext>
                </p:extLst>
              </p:nvPr>
            </p:nvGraphicFramePr>
            <p:xfrm>
              <a:off x="7138219" y="2576697"/>
              <a:ext cx="2485633" cy="403167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825910">
                      <a:extLst>
                        <a:ext uri="{9D8B030D-6E8A-4147-A177-3AD203B41FA5}">
                          <a16:colId xmlns:a16="http://schemas.microsoft.com/office/drawing/2014/main" val="573332902"/>
                        </a:ext>
                      </a:extLst>
                    </a:gridCol>
                    <a:gridCol w="688181">
                      <a:extLst>
                        <a:ext uri="{9D8B030D-6E8A-4147-A177-3AD203B41FA5}">
                          <a16:colId xmlns:a16="http://schemas.microsoft.com/office/drawing/2014/main" val="1875506774"/>
                        </a:ext>
                      </a:extLst>
                    </a:gridCol>
                    <a:gridCol w="971542">
                      <a:extLst>
                        <a:ext uri="{9D8B030D-6E8A-4147-A177-3AD203B41FA5}">
                          <a16:colId xmlns:a16="http://schemas.microsoft.com/office/drawing/2014/main" val="4099697696"/>
                        </a:ext>
                      </a:extLst>
                    </a:gridCol>
                  </a:tblGrid>
                  <a:tr h="23318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ABeeZee" panose="02000000000000000000" pitchFamily="2" charset="0"/>
                            </a:rPr>
                            <a:t>Fraction</a:t>
                          </a:r>
                          <a:endParaRPr lang="en-GB" sz="1200" dirty="0">
                            <a:solidFill>
                              <a:schemeClr val="tx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ABeeZee" panose="02000000000000000000" pitchFamily="2" charset="0"/>
                            </a:rPr>
                            <a:t>Decimal</a:t>
                          </a:r>
                          <a:endParaRPr lang="en-GB" sz="1200" dirty="0">
                            <a:solidFill>
                              <a:schemeClr val="tx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ABeeZee" panose="02000000000000000000" pitchFamily="2" charset="0"/>
                            </a:rPr>
                            <a:t>Percentage</a:t>
                          </a:r>
                          <a:endParaRPr lang="en-GB" sz="1200" dirty="0">
                            <a:solidFill>
                              <a:schemeClr val="tx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4061118"/>
                      </a:ext>
                    </a:extLst>
                  </a:tr>
                  <a:tr h="3961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735" t="-63077" r="-202206" b="-867692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0.01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1%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5859205"/>
                      </a:ext>
                    </a:extLst>
                  </a:tr>
                  <a:tr h="3961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735" t="-160606" r="-202206" b="-754545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0.05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5%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214665"/>
                      </a:ext>
                    </a:extLst>
                  </a:tr>
                  <a:tr h="3961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735" t="-264615" r="-202206" b="-666154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0.1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10%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5450185"/>
                      </a:ext>
                    </a:extLst>
                  </a:tr>
                  <a:tr h="3961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735" t="-364615" r="-202206" b="-566154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0.2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20%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4612541"/>
                      </a:ext>
                    </a:extLst>
                  </a:tr>
                  <a:tr h="3947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735" t="-464615" r="-202206" b="-466154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0.25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25%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07407837"/>
                      </a:ext>
                    </a:extLst>
                  </a:tr>
                  <a:tr h="3947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735" t="-564615" r="-202206" b="-366154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0.5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50%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01070734"/>
                      </a:ext>
                    </a:extLst>
                  </a:tr>
                  <a:tr h="3947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735" t="-664615" r="-202206" b="-266154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0.75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75%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0693486"/>
                      </a:ext>
                    </a:extLst>
                  </a:tr>
                  <a:tr h="2381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735" t="-1274359" r="-202206" b="-343590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1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100%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73049277"/>
                      </a:ext>
                    </a:extLst>
                  </a:tr>
                  <a:tr h="3961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735" t="-824615" r="-202206" b="-106154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0.4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40%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1688224"/>
                      </a:ext>
                    </a:extLst>
                  </a:tr>
                  <a:tr h="3954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735" t="-924615" r="-202206" b="-6154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0.8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200" dirty="0">
                              <a:solidFill>
                                <a:schemeClr val="bg1"/>
                              </a:solidFill>
                              <a:latin typeface="ABeeZee" panose="02000000000000000000" pitchFamily="2" charset="0"/>
                            </a:rPr>
                            <a:t>80%</a:t>
                          </a:r>
                          <a:endParaRPr lang="en-GB" sz="1200" dirty="0">
                            <a:solidFill>
                              <a:schemeClr val="bg1"/>
                            </a:solidFill>
                            <a:latin typeface="ABeeZee" panose="02000000000000000000" pitchFamily="2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3246955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6" name="Arc 75">
            <a:extLst>
              <a:ext uri="{FF2B5EF4-FFF2-40B4-BE49-F238E27FC236}">
                <a16:creationId xmlns:a16="http://schemas.microsoft.com/office/drawing/2014/main" id="{F2546F3A-92B7-4F38-A8B5-CAD072FB4969}"/>
              </a:ext>
            </a:extLst>
          </p:cNvPr>
          <p:cNvSpPr/>
          <p:nvPr/>
        </p:nvSpPr>
        <p:spPr>
          <a:xfrm>
            <a:off x="-659624" y="6186479"/>
            <a:ext cx="1419000" cy="1343042"/>
          </a:xfrm>
          <a:prstGeom prst="arc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graphicFrame>
        <p:nvGraphicFramePr>
          <p:cNvPr id="26" name="Table 66">
            <a:extLst>
              <a:ext uri="{FF2B5EF4-FFF2-40B4-BE49-F238E27FC236}">
                <a16:creationId xmlns:a16="http://schemas.microsoft.com/office/drawing/2014/main" id="{B13CDC0C-3B8E-405D-879A-6DCB328BBC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365896"/>
              </p:ext>
            </p:extLst>
          </p:nvPr>
        </p:nvGraphicFramePr>
        <p:xfrm>
          <a:off x="3076974" y="2576697"/>
          <a:ext cx="3933426" cy="1590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5207">
                  <a:extLst>
                    <a:ext uri="{9D8B030D-6E8A-4147-A177-3AD203B41FA5}">
                      <a16:colId xmlns:a16="http://schemas.microsoft.com/office/drawing/2014/main" val="519676937"/>
                    </a:ext>
                  </a:extLst>
                </a:gridCol>
                <a:gridCol w="1002890">
                  <a:extLst>
                    <a:ext uri="{9D8B030D-6E8A-4147-A177-3AD203B41FA5}">
                      <a16:colId xmlns:a16="http://schemas.microsoft.com/office/drawing/2014/main" val="1345927270"/>
                    </a:ext>
                  </a:extLst>
                </a:gridCol>
                <a:gridCol w="845574">
                  <a:extLst>
                    <a:ext uri="{9D8B030D-6E8A-4147-A177-3AD203B41FA5}">
                      <a16:colId xmlns:a16="http://schemas.microsoft.com/office/drawing/2014/main" val="2450429547"/>
                    </a:ext>
                  </a:extLst>
                </a:gridCol>
                <a:gridCol w="1039755">
                  <a:extLst>
                    <a:ext uri="{9D8B030D-6E8A-4147-A177-3AD203B41FA5}">
                      <a16:colId xmlns:a16="http://schemas.microsoft.com/office/drawing/2014/main" val="907459683"/>
                    </a:ext>
                  </a:extLst>
                </a:gridCol>
              </a:tblGrid>
              <a:tr h="39828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Equilateral triangle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Isosceles  triangle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Scalene triangle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Right angled triangle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833570"/>
                  </a:ext>
                </a:extLst>
              </a:tr>
              <a:tr h="5950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036785"/>
                  </a:ext>
                </a:extLst>
              </a:tr>
              <a:tr h="597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4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BeeZee" panose="02000000000000000000" pitchFamily="2" charset="0"/>
                          <a:ea typeface="+mn-ea"/>
                          <a:cs typeface="+mn-cs"/>
                        </a:rPr>
                        <a:t>3 equal sides and 3 angles of 60°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2 equal </a:t>
                      </a:r>
                      <a:b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</a:b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sides and 2 equal angles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BR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No equal sides or angles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One angle </a:t>
                      </a:r>
                      <a:b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</a:b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is a right angle (90°)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20358"/>
                  </a:ext>
                </a:extLst>
              </a:tr>
            </a:tbl>
          </a:graphicData>
        </a:graphic>
      </p:graphicFrame>
      <p:pic>
        <p:nvPicPr>
          <p:cNvPr id="28" name="Picture 28">
            <a:extLst>
              <a:ext uri="{FF2B5EF4-FFF2-40B4-BE49-F238E27FC236}">
                <a16:creationId xmlns:a16="http://schemas.microsoft.com/office/drawing/2014/main" id="{20812254-09F6-442D-957E-156D794B6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833" y="3033332"/>
            <a:ext cx="553370" cy="497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1" name="AutoShape 31">
            <a:extLst>
              <a:ext uri="{FF2B5EF4-FFF2-40B4-BE49-F238E27FC236}">
                <a16:creationId xmlns:a16="http://schemas.microsoft.com/office/drawing/2014/main" id="{CE171C25-5780-4059-9942-82D4CF958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7075" y="3077451"/>
            <a:ext cx="357823" cy="409502"/>
          </a:xfrm>
          <a:prstGeom prst="rtTriangle">
            <a:avLst/>
          </a:prstGeom>
          <a:solidFill>
            <a:srgbClr val="FEEFCC"/>
          </a:solidFill>
          <a:ln w="19050" algn="ctr">
            <a:solidFill>
              <a:srgbClr val="F98D2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2" name="Picture 32">
            <a:extLst>
              <a:ext uri="{FF2B5EF4-FFF2-40B4-BE49-F238E27FC236}">
                <a16:creationId xmlns:a16="http://schemas.microsoft.com/office/drawing/2014/main" id="{369EDAAD-0B71-4205-A37E-2A0797468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987" y="1255595"/>
            <a:ext cx="713681" cy="597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3" name="Picture 33">
            <a:extLst>
              <a:ext uri="{FF2B5EF4-FFF2-40B4-BE49-F238E27FC236}">
                <a16:creationId xmlns:a16="http://schemas.microsoft.com/office/drawing/2014/main" id="{8A83C2E7-1644-4A96-A482-B0DA49F08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492" y="1283358"/>
            <a:ext cx="741195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4" name="Picture 34">
            <a:extLst>
              <a:ext uri="{FF2B5EF4-FFF2-40B4-BE49-F238E27FC236}">
                <a16:creationId xmlns:a16="http://schemas.microsoft.com/office/drawing/2014/main" id="{EF820235-F568-4BEB-A2E9-F5642392A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412" y="1302049"/>
            <a:ext cx="1120775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85D6AFD-879C-4B4F-B4A8-ABDBB6913AA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8"/>
          <a:stretch/>
        </p:blipFill>
        <p:spPr>
          <a:xfrm>
            <a:off x="82056" y="6372136"/>
            <a:ext cx="514351" cy="41367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0C2ED24-7F5C-4F73-813E-8D1602937C29}"/>
              </a:ext>
            </a:extLst>
          </p:cNvPr>
          <p:cNvGrpSpPr/>
          <p:nvPr/>
        </p:nvGrpSpPr>
        <p:grpSpPr>
          <a:xfrm>
            <a:off x="4185427" y="3033332"/>
            <a:ext cx="871301" cy="474975"/>
            <a:chOff x="4185427" y="3033332"/>
            <a:chExt cx="871301" cy="474975"/>
          </a:xfrm>
        </p:grpSpPr>
        <p:pic>
          <p:nvPicPr>
            <p:cNvPr id="29" name="Picture 29">
              <a:extLst>
                <a:ext uri="{FF2B5EF4-FFF2-40B4-BE49-F238E27FC236}">
                  <a16:creationId xmlns:a16="http://schemas.microsoft.com/office/drawing/2014/main" id="{5CBB27D0-16B5-4A33-BC43-03FDDEEF02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5427" y="3069675"/>
              <a:ext cx="721249" cy="438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4CDF935-E12F-44CB-BA81-1C4F89D99382}"/>
                </a:ext>
              </a:extLst>
            </p:cNvPr>
            <p:cNvSpPr/>
            <p:nvPr/>
          </p:nvSpPr>
          <p:spPr>
            <a:xfrm>
              <a:off x="4759548" y="3033332"/>
              <a:ext cx="297180" cy="2971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035871D-7640-415B-8D4B-5F7BF1037535}"/>
              </a:ext>
            </a:extLst>
          </p:cNvPr>
          <p:cNvGrpSpPr/>
          <p:nvPr/>
        </p:nvGrpSpPr>
        <p:grpSpPr>
          <a:xfrm>
            <a:off x="5150550" y="3040461"/>
            <a:ext cx="774000" cy="453280"/>
            <a:chOff x="5150550" y="3040461"/>
            <a:chExt cx="774000" cy="453280"/>
          </a:xfrm>
        </p:grpSpPr>
        <p:pic>
          <p:nvPicPr>
            <p:cNvPr id="30" name="Picture 30">
              <a:extLst>
                <a:ext uri="{FF2B5EF4-FFF2-40B4-BE49-F238E27FC236}">
                  <a16:creationId xmlns:a16="http://schemas.microsoft.com/office/drawing/2014/main" id="{17FE1FCE-CB64-4C37-83DD-5040BFE57A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550" y="3084240"/>
              <a:ext cx="721250" cy="409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1894D7D-5107-4FA8-9B26-426C8D327719}"/>
                </a:ext>
              </a:extLst>
            </p:cNvPr>
            <p:cNvSpPr/>
            <p:nvPr/>
          </p:nvSpPr>
          <p:spPr>
            <a:xfrm>
              <a:off x="5676082" y="3040461"/>
              <a:ext cx="248468" cy="2971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553481278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UL Mathematics (Teacher Facing)">
      <a:dk1>
        <a:srgbClr val="FFFFFF"/>
      </a:dk1>
      <a:lt1>
        <a:srgbClr val="000000"/>
      </a:lt1>
      <a:dk2>
        <a:srgbClr val="E6E6E6"/>
      </a:dk2>
      <a:lt2>
        <a:srgbClr val="565656"/>
      </a:lt2>
      <a:accent1>
        <a:srgbClr val="4E83BE"/>
      </a:accent1>
      <a:accent2>
        <a:srgbClr val="D17E3F"/>
      </a:accent2>
      <a:accent3>
        <a:srgbClr val="3E9C64"/>
      </a:accent3>
      <a:accent4>
        <a:srgbClr val="8262A6"/>
      </a:accent4>
      <a:accent5>
        <a:srgbClr val="C35993"/>
      </a:accent5>
      <a:accent6>
        <a:srgbClr val="88A442"/>
      </a:accent6>
      <a:hlink>
        <a:srgbClr val="D55D5D"/>
      </a:hlink>
      <a:folHlink>
        <a:srgbClr val="4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701DEBA1D237478690C986AD5074F5" ma:contentTypeVersion="14" ma:contentTypeDescription="Create a new document." ma:contentTypeScope="" ma:versionID="232127cdc54c513e55ecae8189443dc1">
  <xsd:schema xmlns:xsd="http://www.w3.org/2001/XMLSchema" xmlns:xs="http://www.w3.org/2001/XMLSchema" xmlns:p="http://schemas.microsoft.com/office/2006/metadata/properties" xmlns:ns2="8901d610-5d92-40a3-a0e9-c190255e518e" xmlns:ns3="db2cfb84-e067-48ca-914a-87989a4f857b" targetNamespace="http://schemas.microsoft.com/office/2006/metadata/properties" ma:root="true" ma:fieldsID="d7ec7c8c1f794c89e3e1ba5cac430167" ns2:_="" ns3:_="">
    <xsd:import namespace="8901d610-5d92-40a3-a0e9-c190255e518e"/>
    <xsd:import namespace="db2cfb84-e067-48ca-914a-87989a4f85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01d610-5d92-40a3-a0e9-c190255e51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8b25368-62d7-48a6-8267-214d71e34e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2cfb84-e067-48ca-914a-87989a4f857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895f32c-fe41-4f10-a110-32c2c8b78a59}" ma:internalName="TaxCatchAll" ma:showField="CatchAllData" ma:web="db2cfb84-e067-48ca-914a-87989a4f85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01d610-5d92-40a3-a0e9-c190255e518e">
      <Terms xmlns="http://schemas.microsoft.com/office/infopath/2007/PartnerControls"/>
    </lcf76f155ced4ddcb4097134ff3c332f>
    <TaxCatchAll xmlns="db2cfb84-e067-48ca-914a-87989a4f857b" xsi:nil="true"/>
  </documentManagement>
</p:properties>
</file>

<file path=customXml/itemProps1.xml><?xml version="1.0" encoding="utf-8"?>
<ds:datastoreItem xmlns:ds="http://schemas.openxmlformats.org/officeDocument/2006/customXml" ds:itemID="{85865359-34F6-4805-B5A9-F220E434BD8C}"/>
</file>

<file path=customXml/itemProps2.xml><?xml version="1.0" encoding="utf-8"?>
<ds:datastoreItem xmlns:ds="http://schemas.openxmlformats.org/officeDocument/2006/customXml" ds:itemID="{FF2A31F0-0284-4FFD-850E-478562CD71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20F8DA-C4FB-4450-BACC-F5A742E79B9F}">
  <ds:schemaRefs>
    <ds:schemaRef ds:uri="http://schemas.microsoft.com/office/2006/metadata/properties"/>
    <ds:schemaRef ds:uri="http://schemas.microsoft.com/office/2006/documentManagement/types"/>
    <ds:schemaRef ds:uri="84283a62-dbf0-4bf3-9286-04d2ea05a3ac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7cdbce52-7c58-4c49-97cb-d953267058b2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453</TotalTime>
  <Words>320</Words>
  <Application>Microsoft Office PowerPoint</Application>
  <PresentationFormat>A4 Paper (210x297 mm)</PresentationFormat>
  <Paragraphs>149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Cambria Math</vt:lpstr>
      <vt:lpstr>ABeeZee</vt:lpstr>
      <vt:lpstr>Arial</vt:lpstr>
      <vt:lpstr>Calibri</vt:lpstr>
      <vt:lpstr>1_Custom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Quinn</dc:creator>
  <cp:lastModifiedBy>Mark Stephenson</cp:lastModifiedBy>
  <cp:revision>2</cp:revision>
  <dcterms:created xsi:type="dcterms:W3CDTF">2021-04-22T13:12:58Z</dcterms:created>
  <dcterms:modified xsi:type="dcterms:W3CDTF">2021-12-09T08:29:20Z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0x01010055701DEBA1D237478690C986AD5074F5</vt:lpwstr>
  </property>
  <property fmtid="{D5CDD505-2E9C-101B-9397-08002B2CF9AE}" pid="3" name="Order">
    <vt:r8>3104400</vt:r8>
  </property>
</Properties>
</file>